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67" r:id="rId3"/>
    <p:sldId id="268" r:id="rId4"/>
    <p:sldId id="269" r:id="rId5"/>
    <p:sldId id="270" r:id="rId6"/>
    <p:sldId id="263" r:id="rId7"/>
    <p:sldId id="264" r:id="rId8"/>
    <p:sldId id="259" r:id="rId9"/>
    <p:sldId id="260" r:id="rId10"/>
    <p:sldId id="261" r:id="rId11"/>
    <p:sldId id="262" r:id="rId12"/>
    <p:sldId id="256" r:id="rId13"/>
    <p:sldId id="257" r:id="rId14"/>
    <p:sldId id="258" r:id="rId15"/>
    <p:sldId id="265" r:id="rId16"/>
    <p:sldId id="266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0ACC6-3280-4796-8AB5-FE6C012A5540}" v="554" dt="2021-09-17T10:44:09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79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057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287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670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9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54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481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7377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47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1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164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9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27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68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212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96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1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833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15768-2AB2-4C36-A5EA-1D3E0EE5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Operators in Shell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47E81-1E7E-4B0A-8806-64425B6F9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Sujan P</a:t>
            </a:r>
          </a:p>
          <a:p>
            <a:pPr>
              <a:buClr>
                <a:srgbClr val="8AD0D6"/>
              </a:buClr>
            </a:pPr>
            <a:r>
              <a:rPr lang="en-US"/>
              <a:t>Mohammeed Asraff Ali</a:t>
            </a:r>
          </a:p>
          <a:p>
            <a:pPr>
              <a:buClr>
                <a:srgbClr val="8AD0D6"/>
              </a:buClr>
            </a:pPr>
            <a:r>
              <a:rPr lang="en-US"/>
              <a:t>Mahesh Parikipandla</a:t>
            </a:r>
          </a:p>
          <a:p>
            <a:pPr>
              <a:buClr>
                <a:srgbClr val="8AD0D6"/>
              </a:buClr>
            </a:pPr>
            <a:r>
              <a:rPr lang="en-US"/>
              <a:t>Sujana SR</a:t>
            </a:r>
          </a:p>
          <a:p>
            <a:pPr>
              <a:buClr>
                <a:srgbClr val="8AD0D6"/>
              </a:buClr>
            </a:pPr>
            <a:r>
              <a:rPr lang="en-US"/>
              <a:t>Manavi J M</a:t>
            </a:r>
          </a:p>
          <a:p>
            <a:pPr>
              <a:buClr>
                <a:srgbClr val="8AD0D6"/>
              </a:buClr>
            </a:pPr>
            <a:r>
              <a:rPr lang="en-US"/>
              <a:t>Suresh H S</a:t>
            </a:r>
          </a:p>
          <a:p>
            <a:pPr>
              <a:buClr>
                <a:srgbClr val="8AD0D6"/>
              </a:buClr>
            </a:pPr>
            <a:r>
              <a:rPr lang="en-US"/>
              <a:t>Anudeep</a:t>
            </a:r>
            <a:endParaRPr lang="en-US" dirty="0"/>
          </a:p>
          <a:p>
            <a:pPr>
              <a:buClr>
                <a:srgbClr val="8AD0D6"/>
              </a:buClr>
            </a:pPr>
            <a:r>
              <a:rPr lang="en-US"/>
              <a:t>Farvej H Kulmi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36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1FA51-FBD4-4682-9E93-B6CCF2DB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1" y="156385"/>
            <a:ext cx="9404723" cy="1400530"/>
          </a:xfrm>
        </p:spPr>
        <p:txBody>
          <a:bodyPr/>
          <a:lstStyle/>
          <a:p>
            <a:r>
              <a:rPr lang="en-US" sz="3200" b="1">
                <a:ea typeface="+mj-lt"/>
                <a:cs typeface="+mj-lt"/>
              </a:rPr>
              <a:t>Bitwise OR (|)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sz="2000">
                <a:ea typeface="+mj-lt"/>
                <a:cs typeface="+mj-lt"/>
              </a:rPr>
              <a:t>is the operator that does the binary OR operation on the bits of the operands i.e. each bit of first variable is operated with respective bit of second operator.</a:t>
            </a:r>
            <a:endParaRPr lang="en-US" sz="200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77D4708-1A48-4358-8EDB-695C5521DE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814" y="1555502"/>
            <a:ext cx="11542785" cy="4999813"/>
          </a:xfrm>
        </p:spPr>
      </p:pic>
    </p:spTree>
    <p:extLst>
      <p:ext uri="{BB962C8B-B14F-4D97-AF65-F5344CB8AC3E}">
        <p14:creationId xmlns:p14="http://schemas.microsoft.com/office/powerpoint/2010/main" val="681461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23F3-99C5-4EBA-B154-7D9B57EEA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778" y="251635"/>
            <a:ext cx="9404723" cy="1400530"/>
          </a:xfrm>
        </p:spPr>
        <p:txBody>
          <a:bodyPr/>
          <a:lstStyle/>
          <a:p>
            <a:r>
              <a:rPr lang="en-US" sz="3200" b="1">
                <a:ea typeface="+mj-lt"/>
                <a:cs typeface="+mj-lt"/>
              </a:rPr>
              <a:t>Bitwise XOR (^)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sz="2000">
                <a:ea typeface="+mj-lt"/>
                <a:cs typeface="+mj-lt"/>
              </a:rPr>
              <a:t>is the operator that does the binary XOR operation on the bits of the operands i.e. each bit of first variable is operated with respective bit of second operator.</a:t>
            </a:r>
            <a:endParaRPr lang="en-US" sz="200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F0CD3EB-FB93-4FD3-8B0E-F270955CD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250" y="1798918"/>
            <a:ext cx="11623080" cy="4798731"/>
          </a:xfrm>
        </p:spPr>
      </p:pic>
    </p:spTree>
    <p:extLst>
      <p:ext uri="{BB962C8B-B14F-4D97-AF65-F5344CB8AC3E}">
        <p14:creationId xmlns:p14="http://schemas.microsoft.com/office/powerpoint/2010/main" val="4247501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455" y="82550"/>
            <a:ext cx="9555908" cy="1001248"/>
          </a:xfrm>
        </p:spPr>
        <p:txBody>
          <a:bodyPr/>
          <a:lstStyle/>
          <a:p>
            <a:r>
              <a:rPr lang="en-US" sz="3200" b="1" dirty="0"/>
              <a:t>Bitwise Complement(~) Operator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9456" y="1284880"/>
            <a:ext cx="11376240" cy="4988920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  <a:ea typeface="+mj-lt"/>
                <a:cs typeface="+mj-lt"/>
              </a:rPr>
              <a:t>Bitwise ~ operator performs binary NOT operation bit by bit on the operand.</a:t>
            </a:r>
          </a:p>
          <a:p>
            <a:endParaRPr lang="en-US" dirty="0"/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6B02EEA-BA17-4F7F-B2F2-C0A56A0EB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821392"/>
            <a:ext cx="11061700" cy="484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93806-D151-4BA9-951B-71ECC6B91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ea typeface="+mj-lt"/>
                <a:cs typeface="+mj-lt"/>
              </a:rPr>
              <a:t>Left Shift (&lt;&lt;) Operator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90C96-96E6-4B51-A37E-18E38496D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562" y="1227418"/>
            <a:ext cx="10756291" cy="53808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This operator shifts the bits of the left operand to left by number of times specified by right operand.</a:t>
            </a:r>
          </a:p>
          <a:p>
            <a:pPr>
              <a:buClr>
                <a:srgbClr val="8AD0D6"/>
              </a:buClr>
            </a:pPr>
            <a:endParaRPr lang="en-US" dirty="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D38FB95-CA08-43F4-9F00-3BF8DBC1F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567" y="2043642"/>
            <a:ext cx="11019366" cy="455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0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4B2EF-5B05-4F36-9CBA-FE42F5C8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70280"/>
          </a:xfrm>
        </p:spPr>
        <p:txBody>
          <a:bodyPr/>
          <a:lstStyle/>
          <a:p>
            <a:r>
              <a:rPr lang="en-US" sz="3200" b="1" dirty="0">
                <a:ea typeface="+mj-lt"/>
                <a:cs typeface="+mj-lt"/>
              </a:rPr>
              <a:t>Right Shift (&gt;&gt;) Operator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2B4C-58B8-4729-A86A-573F0403C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562" y="1121585"/>
            <a:ext cx="11782874" cy="54760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This operator shifts the bits of the left operand to right by number of times specified by right operand.</a:t>
            </a:r>
          </a:p>
          <a:p>
            <a:pPr marL="0" indent="0">
              <a:buClr>
                <a:srgbClr val="8AD0D6"/>
              </a:buClr>
              <a:buNone/>
            </a:pPr>
            <a:endParaRPr lang="en-US" dirty="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9D51FAD-5D65-411D-8EA4-9646B8C64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958975"/>
            <a:ext cx="11432117" cy="46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209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3014B-4763-4AAC-A3CF-3F6DE9B34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15135"/>
            <a:ext cx="9404723" cy="1400530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File Test Operators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1D1E4-5EC0-4AF8-BC38-C54418FA6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229" y="1386168"/>
            <a:ext cx="8946541" cy="419548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ea typeface="+mj-lt"/>
                <a:cs typeface="+mj-lt"/>
              </a:rPr>
              <a:t>We have few file operators which is used to test various properties associated with a Unix file.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Types of file operators: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-r  :   to check the read access of the file.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-w :  to check the write access of the file.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-x :   to check the execute permission of the file.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-f :   type of file.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-d :  whether directory or not.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-s :   file size.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-e :  existence of file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10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3A61A-13D4-4C59-BDF9-58BA50AF5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778" y="230468"/>
            <a:ext cx="9404723" cy="1400530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File Test Operators</a:t>
            </a:r>
            <a:endParaRPr lang="en-US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32B91E6-076B-41D0-8D9E-FD257B1EB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016" y="1100418"/>
            <a:ext cx="10654799" cy="5370231"/>
          </a:xfrm>
        </p:spPr>
      </p:pic>
    </p:spTree>
    <p:extLst>
      <p:ext uri="{BB962C8B-B14F-4D97-AF65-F5344CB8AC3E}">
        <p14:creationId xmlns:p14="http://schemas.microsoft.com/office/powerpoint/2010/main" val="4156678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A2A40-B8BA-4D3F-8D7B-5D8BB99F2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Logical Operators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F5B3A-69B4-4FF5-8E6E-4FE47B47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j-lt"/>
                <a:cs typeface="+mj-lt"/>
              </a:rPr>
              <a:t>They are also known as boolean operators. These are used to perform logical operations. There are of 3 types: 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Logical AND (&amp;&amp;)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Logical OR (||)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Not Equal to (!)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47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51ED-9D4E-408B-8FF8-725222D5E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Logical AND (&amp;&amp;)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20EC0-D73D-4D0C-A2F8-B9349BF66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j-lt"/>
                <a:cs typeface="+mj-lt"/>
              </a:rPr>
              <a:t>This is a binary operator, which returns true if both the operands are true otherwise returns false.</a:t>
            </a:r>
          </a:p>
          <a:p>
            <a:pPr>
              <a:buClr>
                <a:srgbClr val="8AD0D6"/>
              </a:buClr>
            </a:pPr>
            <a:endParaRPr lang="en-US" dirty="0"/>
          </a:p>
        </p:txBody>
      </p:sp>
      <p:pic>
        <p:nvPicPr>
          <p:cNvPr id="4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4EDCE448-97CF-418D-8DAE-5AC0FBFFA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3073835"/>
            <a:ext cx="8945033" cy="308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02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718A-3A96-4420-A83C-085C8FC03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Logical OR (||)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ADB16-EB55-41DC-970C-FAF0C3056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j-lt"/>
                <a:cs typeface="+mj-lt"/>
              </a:rPr>
              <a:t>This is a binary operator, which returns true is either of the operand is true or both the operands are true and return false if none of then is false.</a:t>
            </a:r>
          </a:p>
          <a:p>
            <a:pPr>
              <a:buClr>
                <a:srgbClr val="8AD0D6"/>
              </a:buClr>
            </a:pPr>
            <a:endParaRPr lang="en-US" dirty="0"/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F3097059-A9DD-4951-A794-B6B70CD7A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3047337"/>
            <a:ext cx="8331200" cy="295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8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4140-1789-43FD-8A08-E30E8C276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778" y="156385"/>
            <a:ext cx="9404723" cy="1400530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Arithmetic Operators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3F374-8DC2-4A87-9A9E-198C05FC9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312" y="931085"/>
            <a:ext cx="10089541" cy="5655981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>
                <a:ea typeface="+mj-lt"/>
                <a:cs typeface="+mj-lt"/>
              </a:rPr>
              <a:t>     Arithmetic Operators are used to perform normal arithmetics  / mathematical operations. </a:t>
            </a:r>
            <a:endParaRPr lang="en-US"/>
          </a:p>
          <a:p>
            <a:pPr marL="0" indent="0">
              <a:buClr>
                <a:srgbClr val="8AD0D6"/>
              </a:buClr>
              <a:buNone/>
            </a:pPr>
            <a:r>
              <a:rPr lang="en-US">
                <a:ea typeface="+mj-lt"/>
                <a:cs typeface="+mj-lt"/>
              </a:rPr>
              <a:t>There are 7 arithmetic operators: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Addition (+): Binary operation used to add two operands.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Subtraction (-): Binary operation used to subtract two operands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Multiplication (*): Binary operation used to multiply two operands.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Division (/): Binary operation used to divide two operands.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Modulus (%): Binary operation used to find remainder of two operands.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Increment Operator (++): Unary operator used to increase the value of operand by one.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Decrement Operator (–): Unary operator used to decrease the value of a operand by one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40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C5D44-7F26-48CE-A83B-C4EBB7F6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Not Equal to (!)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EFA05-A9A6-4978-8D74-AA32A473F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j-lt"/>
                <a:cs typeface="+mj-lt"/>
              </a:rPr>
              <a:t>This is a unary operator which returns true if the operand is false and returns false if the operand is true.</a:t>
            </a:r>
          </a:p>
          <a:p>
            <a:pPr>
              <a:buClr>
                <a:srgbClr val="8AD0D6"/>
              </a:buClr>
            </a:pPr>
            <a:endParaRPr lang="en-US" dirty="0"/>
          </a:p>
        </p:txBody>
      </p:sp>
      <p:pic>
        <p:nvPicPr>
          <p:cNvPr id="4" name="Picture 4" descr="Table, timeline&#10;&#10;Description automatically generated">
            <a:extLst>
              <a:ext uri="{FF2B5EF4-FFF2-40B4-BE49-F238E27FC236}">
                <a16:creationId xmlns:a16="http://schemas.microsoft.com/office/drawing/2014/main" id="{5B8067E3-F332-43F4-B812-E46928D7A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1" y="3170168"/>
            <a:ext cx="8384115" cy="257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12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293E9D8-4209-4A54-AD19-9387B21D1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1266" y="306668"/>
            <a:ext cx="9871633" cy="6089897"/>
          </a:xfrm>
        </p:spPr>
      </p:pic>
    </p:spTree>
    <p:extLst>
      <p:ext uri="{BB962C8B-B14F-4D97-AF65-F5344CB8AC3E}">
        <p14:creationId xmlns:p14="http://schemas.microsoft.com/office/powerpoint/2010/main" val="312049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B00B-EBD9-49DB-ABC5-1A1E6548F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61" y="452718"/>
            <a:ext cx="9690473" cy="5782030"/>
          </a:xfrm>
        </p:spPr>
        <p:txBody>
          <a:bodyPr/>
          <a:lstStyle/>
          <a:p>
            <a:r>
              <a:rPr lang="en-US" sz="1600">
                <a:ea typeface="+mj-lt"/>
                <a:cs typeface="+mj-lt"/>
              </a:rPr>
              <a:t>Method 1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Sum=$((10+3))  </a:t>
            </a:r>
          </a:p>
          <a:p>
            <a:r>
              <a:rPr lang="en-US" sz="1600">
                <a:ea typeface="+mj-lt"/>
                <a:cs typeface="+mj-lt"/>
              </a:rPr>
              <a:t>echo "Sum = $Sum"  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Method 2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((Sum=10+3))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echo "Sum = $Sum"  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Method 3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Num1=10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Num2=3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((Sum=Num1+Num2))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echo "Sum = $Sum"  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Method 4</a:t>
            </a:r>
            <a:endParaRPr lang="en-US" sz="1600" dirty="0"/>
          </a:p>
          <a:p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Num1=10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Num2=3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Sum=$((Num1+Num2))  </a:t>
            </a:r>
            <a:endParaRPr lang="en-US" sz="1600" dirty="0"/>
          </a:p>
          <a:p>
            <a:r>
              <a:rPr lang="en-US" sz="1600">
                <a:ea typeface="+mj-lt"/>
                <a:cs typeface="+mj-lt"/>
              </a:rPr>
              <a:t>echo "Sum = $Sum"  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8546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971C-2174-4613-B3AC-31D546B6F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78" y="198718"/>
            <a:ext cx="9764556" cy="6565196"/>
          </a:xfrm>
        </p:spPr>
        <p:txBody>
          <a:bodyPr/>
          <a:lstStyle/>
          <a:p>
            <a:r>
              <a:rPr lang="en-US" sz="2000">
                <a:ea typeface="+mj-lt"/>
                <a:cs typeface="+mj-lt"/>
              </a:rPr>
              <a:t>x=8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y=2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"x=8, y=2"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"Addition of x &amp; 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+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"Subtraction of x &amp; 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-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"Multiplication of x &amp; 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*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"Division of x by 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/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"Exponentiation of x,y"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**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"Modular Division of x,y"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$(( $x % $y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"Incrementing x by 5, then x= 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(( ++x )) 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$x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"Decrementing x by 5, then x= "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(( --y ))  </a:t>
            </a:r>
            <a:endParaRPr lang="en-US" sz="2000"/>
          </a:p>
          <a:p>
            <a:r>
              <a:rPr lang="en-US" sz="2000">
                <a:ea typeface="+mj-lt"/>
                <a:cs typeface="+mj-lt"/>
              </a:rPr>
              <a:t>echo $y  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82162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E41B947-67BC-4AE0-9C30-05E3648B0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979" y="594611"/>
            <a:ext cx="9835540" cy="5630429"/>
          </a:xfrm>
        </p:spPr>
      </p:pic>
    </p:spTree>
    <p:extLst>
      <p:ext uri="{BB962C8B-B14F-4D97-AF65-F5344CB8AC3E}">
        <p14:creationId xmlns:p14="http://schemas.microsoft.com/office/powerpoint/2010/main" val="2851311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AB5BC-BCC8-4DB8-A513-ED42DF7B6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05" y="131249"/>
            <a:ext cx="9404723" cy="1400530"/>
          </a:xfrm>
        </p:spPr>
        <p:txBody>
          <a:bodyPr/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>
                <a:ea typeface="+mj-lt"/>
                <a:cs typeface="+mj-lt"/>
              </a:rPr>
              <a:t>String operator</a:t>
            </a:r>
            <a:br>
              <a:rPr lang="en-US" dirty="0">
                <a:ea typeface="+mj-lt"/>
                <a:cs typeface="+mj-lt"/>
              </a:rPr>
            </a:br>
            <a:r>
              <a:rPr lang="en-US" sz="2000">
                <a:ea typeface="+mj-lt"/>
                <a:cs typeface="+mj-lt"/>
              </a:rPr>
              <a:t>1)equal to[=]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2000">
                <a:ea typeface="+mj-lt"/>
                <a:cs typeface="+mj-lt"/>
              </a:rPr>
              <a:t>2)not equal to[!=]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2000">
                <a:ea typeface="+mj-lt"/>
                <a:cs typeface="+mj-lt"/>
              </a:rPr>
              <a:t>3) -z</a:t>
            </a:r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2000">
                <a:ea typeface="+mj-lt"/>
                <a:cs typeface="+mj-lt"/>
              </a:rPr>
              <a:t>4)-n</a:t>
            </a:r>
            <a:br>
              <a:rPr lang="en-US" dirty="0">
                <a:ea typeface="+mj-lt"/>
                <a:cs typeface="+mj-lt"/>
              </a:rPr>
            </a:b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6B0B-8A95-437E-8A5B-37AF5FAA0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29" y="1333251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ea typeface="+mj-lt"/>
              <a:cs typeface="+mj-lt"/>
            </a:endParaRPr>
          </a:p>
          <a:p>
            <a:pPr>
              <a:buClr>
                <a:srgbClr val="8AD0D6"/>
              </a:buClr>
            </a:pPr>
            <a:endParaRPr lang="en-US" dirty="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551CE56-83BB-41E9-BE23-C5A07D07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9" y="2752725"/>
            <a:ext cx="11160918" cy="380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6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490A-924C-4A2A-BA99-F3E6AB355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3" y="309843"/>
            <a:ext cx="9404723" cy="1400530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String operator</a:t>
            </a:r>
            <a:endParaRPr lang="en-US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24AD675-F342-4CC6-8B0C-47507F00B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235" y="1227418"/>
            <a:ext cx="11222330" cy="5264397"/>
          </a:xfrm>
        </p:spPr>
      </p:pic>
    </p:spTree>
    <p:extLst>
      <p:ext uri="{BB962C8B-B14F-4D97-AF65-F5344CB8AC3E}">
        <p14:creationId xmlns:p14="http://schemas.microsoft.com/office/powerpoint/2010/main" val="3094785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5985-79D3-4800-B28B-EAD2C547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2030"/>
          </a:xfrm>
        </p:spPr>
        <p:txBody>
          <a:bodyPr/>
          <a:lstStyle/>
          <a:p>
            <a:r>
              <a:rPr lang="en-US" sz="3200" b="1" dirty="0"/>
              <a:t>Bitwise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C37C5-DF6E-4762-8403-6295BF82D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562" y="1333251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ea typeface="+mj-lt"/>
                <a:cs typeface="+mj-lt"/>
              </a:rPr>
              <a:t>Bitwise And (&amp;)</a:t>
            </a:r>
          </a:p>
          <a:p>
            <a:pPr>
              <a:buClr>
                <a:srgbClr val="8AD0D6"/>
              </a:buClr>
            </a:pPr>
            <a:r>
              <a:rPr lang="en-US" sz="2400" b="1" dirty="0">
                <a:ea typeface="+mj-lt"/>
                <a:cs typeface="+mj-lt"/>
              </a:rPr>
              <a:t>Bitwise OR (|)</a:t>
            </a:r>
          </a:p>
          <a:p>
            <a:pPr>
              <a:buClr>
                <a:srgbClr val="8AD0D6"/>
              </a:buClr>
            </a:pPr>
            <a:r>
              <a:rPr lang="en-US" sz="2400" b="1" dirty="0">
                <a:ea typeface="+mj-lt"/>
                <a:cs typeface="+mj-lt"/>
              </a:rPr>
              <a:t>Bitwise XOR (^)</a:t>
            </a:r>
          </a:p>
          <a:p>
            <a:pPr>
              <a:buClr>
                <a:srgbClr val="8AD0D6"/>
              </a:buClr>
            </a:pPr>
            <a:r>
              <a:rPr lang="en-US" sz="2400" b="1" dirty="0">
                <a:ea typeface="+mj-lt"/>
                <a:cs typeface="+mj-lt"/>
              </a:rPr>
              <a:t>Bitwise complement (~)</a:t>
            </a:r>
          </a:p>
          <a:p>
            <a:pPr>
              <a:buClr>
                <a:srgbClr val="8AD0D6"/>
              </a:buClr>
            </a:pPr>
            <a:r>
              <a:rPr lang="en-US" sz="2400" b="1" dirty="0">
                <a:ea typeface="+mj-lt"/>
                <a:cs typeface="+mj-lt"/>
              </a:rPr>
              <a:t>Left Shift (&lt;&lt;)</a:t>
            </a:r>
          </a:p>
          <a:p>
            <a:pPr>
              <a:buClr>
                <a:srgbClr val="8AD0D6"/>
              </a:buClr>
            </a:pPr>
            <a:r>
              <a:rPr lang="en-US" sz="2400" b="1" dirty="0">
                <a:ea typeface="+mj-lt"/>
                <a:cs typeface="+mj-lt"/>
              </a:rPr>
              <a:t>Right Shift (&gt;&gt;)</a:t>
            </a:r>
          </a:p>
          <a:p>
            <a:pPr marL="0" indent="0">
              <a:buClr>
                <a:srgbClr val="8AD0D6"/>
              </a:buClr>
              <a:buNone/>
            </a:pPr>
            <a:endParaRPr lang="en-US" sz="2400" b="1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en-US" sz="2400" b="1">
                <a:ea typeface="+mj-lt"/>
                <a:cs typeface="+mj-lt"/>
              </a:rPr>
              <a:t>             </a:t>
            </a:r>
            <a:endParaRPr lang="en-US" sz="2400" b="1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4464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A5943-D339-4803-8CF1-4B0CD0667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65530"/>
          </a:xfrm>
        </p:spPr>
        <p:txBody>
          <a:bodyPr/>
          <a:lstStyle/>
          <a:p>
            <a:pPr algn="just"/>
            <a:r>
              <a:rPr lang="en-US" sz="3200" b="1">
                <a:ea typeface="+mj-lt"/>
                <a:cs typeface="+mj-lt"/>
              </a:rPr>
              <a:t>Bitwise AND (&amp;) </a:t>
            </a:r>
            <a:r>
              <a:rPr lang="en-US" sz="2000">
                <a:ea typeface="+mj-lt"/>
                <a:cs typeface="+mj-lt"/>
              </a:rPr>
              <a:t>is the operator that does the binary AND operation on the bits of the operands i.e. each bit of first variable is operated with respective bit of second operator.</a:t>
            </a:r>
            <a:br>
              <a:rPr lang="en-US" sz="3200" b="1" dirty="0">
                <a:ea typeface="+mj-lt"/>
                <a:cs typeface="+mj-lt"/>
              </a:rPr>
            </a:br>
            <a:r>
              <a:rPr lang="en-US" sz="3200" b="1" dirty="0">
                <a:ea typeface="+mj-lt"/>
                <a:cs typeface="+mj-lt"/>
              </a:rPr>
              <a:t> </a:t>
            </a:r>
            <a:endParaRPr lang="en-US" sz="3200" dirty="0"/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7E068A2-FB59-494B-BC3E-6D3E9CDB31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939" y="1714252"/>
            <a:ext cx="11129454" cy="4946897"/>
          </a:xfrm>
        </p:spPr>
      </p:pic>
    </p:spTree>
    <p:extLst>
      <p:ext uri="{BB962C8B-B14F-4D97-AF65-F5344CB8AC3E}">
        <p14:creationId xmlns:p14="http://schemas.microsoft.com/office/powerpoint/2010/main" val="188329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Ion</vt:lpstr>
      <vt:lpstr>Operators in Shell Script</vt:lpstr>
      <vt:lpstr>Arithmetic Operators</vt:lpstr>
      <vt:lpstr>Method 1  Sum=$((10+3))   echo "Sum = $Sum"    Method 2  ((Sum=10+3))   echo "Sum = $Sum"     Method 3  Num1=10   Num2=3   ((Sum=Num1+Num2))   echo "Sum = $Sum"    Method 4  Num1=10   Num2=3   Sum=$((Num1+Num2))   echo "Sum = $Sum"    </vt:lpstr>
      <vt:lpstr>x=8   y=2   echo "x=8, y=2"   echo "Addition of x &amp; y"   echo $(( $x + $y ))   echo "Subtraction of x &amp; y"   echo $(( $x - $y ))   echo "Multiplication of x &amp; y"   echo $(( $x * $y ))   echo "Division of x by y"   echo $(( $x / $y ))   echo "Exponentiation of x,y"   echo $(( $x ** $y ))   echo "Modular Division of x,y"   echo $(( $x % $y ))   echo "Incrementing x by 5, then x= "   (( ++x ))    echo $x   echo "Decrementing x by 5, then x= "   (( --y ))   echo $y  </vt:lpstr>
      <vt:lpstr>PowerPoint Presentation</vt:lpstr>
      <vt:lpstr>String operator 1)equal to[=] 2)not equal to[!=] 3) -z 4)-n </vt:lpstr>
      <vt:lpstr>String operator</vt:lpstr>
      <vt:lpstr>Bitwise Operators</vt:lpstr>
      <vt:lpstr>Bitwise AND (&amp;) is the operator that does the binary AND operation on the bits of the operands i.e. each bit of first variable is operated with respective bit of second operator.  </vt:lpstr>
      <vt:lpstr>Bitwise OR (|) is the operator that does the binary OR operation on the bits of the operands i.e. each bit of first variable is operated with respective bit of second operator.</vt:lpstr>
      <vt:lpstr>Bitwise XOR (^) is the operator that does the binary XOR operation on the bits of the operands i.e. each bit of first variable is operated with respective bit of second operator.</vt:lpstr>
      <vt:lpstr>Bitwise Complement(~) Operator</vt:lpstr>
      <vt:lpstr>Left Shift (&lt;&lt;) Operator</vt:lpstr>
      <vt:lpstr>Right Shift (&gt;&gt;) Operator</vt:lpstr>
      <vt:lpstr>File Test Operators </vt:lpstr>
      <vt:lpstr>File Test Operators</vt:lpstr>
      <vt:lpstr>Logical Operators</vt:lpstr>
      <vt:lpstr>Logical AND (&amp;&amp;)</vt:lpstr>
      <vt:lpstr>Logical OR (||)</vt:lpstr>
      <vt:lpstr>Not Equal to (!)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180</cp:revision>
  <dcterms:created xsi:type="dcterms:W3CDTF">2021-09-17T07:47:59Z</dcterms:created>
  <dcterms:modified xsi:type="dcterms:W3CDTF">2021-09-17T10:44:23Z</dcterms:modified>
</cp:coreProperties>
</file>

<file path=docProps/thumbnail.jpeg>
</file>